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6e8867b4f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16e8867b4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6e8867b4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6e8867b4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6c5ca8aa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6c5ca8aa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6c5ca8aa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16c5ca8aa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6c5ca8aa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6c5ca8aa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6e8867b4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16e8867b4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6e8867b4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16e8867b4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6c5ca8aa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6c5ca8aa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16c5ca8aa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16c5ca8aa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6e8867b4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16e8867b4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bg>
      <p:bgPr>
        <a:gradFill>
          <a:gsLst>
            <a:gs pos="0">
              <a:srgbClr val="0070C0"/>
            </a:gs>
            <a:gs pos="3000">
              <a:srgbClr val="0070C0"/>
            </a:gs>
            <a:gs pos="19000">
              <a:srgbClr val="167CC5"/>
            </a:gs>
            <a:gs pos="38000">
              <a:srgbClr val="ADD1EB"/>
            </a:gs>
            <a:gs pos="52999">
              <a:srgbClr val="FFFFFF"/>
            </a:gs>
            <a:gs pos="77000">
              <a:srgbClr val="F4F9FC"/>
            </a:gs>
            <a:gs pos="100000">
              <a:srgbClr val="B4D5EC"/>
            </a:gs>
          </a:gsLst>
          <a:lin ang="5400000" scaled="0"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57352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9512" y="4515967"/>
            <a:ext cx="1026235" cy="551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2280" y="4515966"/>
            <a:ext cx="1404156" cy="534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152400" y="0"/>
            <a:ext cx="8839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2667000" y="4869656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70104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2667000" y="4869656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70104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57200" y="0"/>
            <a:ext cx="7571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457200" y="843563"/>
            <a:ext cx="8229600" cy="4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7848600" y="4869656"/>
            <a:ext cx="1295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44408" y="340473"/>
            <a:ext cx="536075" cy="28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00" y="52529"/>
            <a:ext cx="659596" cy="2509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3"/>
          <p:cNvCxnSpPr/>
          <p:nvPr/>
        </p:nvCxnSpPr>
        <p:spPr>
          <a:xfrm>
            <a:off x="0" y="694607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2667000" y="4869656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70104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152400" y="0"/>
            <a:ext cx="8839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2667000" y="4869656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70104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152400" y="0"/>
            <a:ext cx="8839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2667000" y="4869656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70104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152400" y="0"/>
            <a:ext cx="8839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2667000" y="4869656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70104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2667000" y="4869656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70104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2667000" y="4869656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70104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2667000" y="4869656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70104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3000">
              <a:srgbClr val="FFFFFF"/>
            </a:gs>
            <a:gs pos="43000">
              <a:srgbClr val="F9FBFD"/>
            </a:gs>
            <a:gs pos="80000">
              <a:srgbClr val="B5CAE3"/>
            </a:gs>
            <a:gs pos="100000">
              <a:srgbClr val="B5CAE3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52400" y="0"/>
            <a:ext cx="8839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2667000" y="4869656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0104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4.gif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573528"/>
            <a:ext cx="7772400" cy="1102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Ejercicios Iniciales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s"/>
              <a:t>Creado por: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s"/>
              <a:t>Grupo 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457200" y="0"/>
            <a:ext cx="7571100" cy="69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 sz="3160"/>
              <a:t>Relación entre una función y su complejidad</a:t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457200" y="843563"/>
            <a:ext cx="8229600" cy="402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O(P)      —&gt; Complejidad temporal del programa.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O(H(n)) —&gt; Complejidad temporal de la función.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Como P = (H(n)) —&gt; O(P) = O(H(n)).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Por lo que … O(P) = T(n).</a:t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725" y="2209470"/>
            <a:ext cx="2742350" cy="26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457200" y="0"/>
            <a:ext cx="7571100" cy="69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 sz="3160"/>
              <a:t>Relación entre una función y su complejidad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457200" y="843563"/>
            <a:ext cx="8229600" cy="402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O(P)      —&gt; Complejidad temporal del programa.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O(H(n)) —&gt; Complejidad temporal de la función.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P ≠ (H(n)).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O(P) = T(n)≥O(H(n)).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625" y="2058175"/>
            <a:ext cx="2761325" cy="27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0"/>
            <a:ext cx="7571100" cy="69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843563"/>
            <a:ext cx="8229600" cy="402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Abstracción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Lenguaje While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Relación entre una función y su complejidad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0"/>
            <a:ext cx="7571100" cy="69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Abstracción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457200" y="843563"/>
            <a:ext cx="8229600" cy="402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4" y="2462175"/>
            <a:ext cx="3369425" cy="240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73693"/>
            <a:ext cx="2760925" cy="15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8503" y="1443649"/>
            <a:ext cx="1860846" cy="10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457200" y="0"/>
            <a:ext cx="7571100" cy="69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Abstracción En La Programación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457200" y="843563"/>
            <a:ext cx="8229600" cy="402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253" y="1659637"/>
            <a:ext cx="3189176" cy="23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925" y="1659625"/>
            <a:ext cx="18097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457200" y="0"/>
            <a:ext cx="7571100" cy="69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Lenguaje While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50" y="1076650"/>
            <a:ext cx="7765501" cy="12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2425187"/>
            <a:ext cx="3809919" cy="2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256" y="2571762"/>
            <a:ext cx="2691495" cy="225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0"/>
            <a:ext cx="7571100" cy="69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Lenguaje While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162" y="1844025"/>
            <a:ext cx="4331174" cy="28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1531500" y="751125"/>
            <a:ext cx="54225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Calibri"/>
                <a:ea typeface="Calibri"/>
                <a:cs typeface="Calibri"/>
                <a:sym typeface="Calibri"/>
              </a:rPr>
              <a:t>LENGUAJE</a:t>
            </a:r>
            <a:r>
              <a:rPr b="1" lang="es"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es" sz="59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WHILE</a:t>
            </a:r>
            <a:r>
              <a:rPr b="1" lang="es"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es" sz="2400">
                <a:latin typeface="Calibri"/>
                <a:ea typeface="Calibri"/>
                <a:cs typeface="Calibri"/>
                <a:sym typeface="Calibri"/>
              </a:rPr>
              <a:t>AMPLIADO</a:t>
            </a:r>
            <a:endParaRPr b="1" sz="3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457200" y="0"/>
            <a:ext cx="7571100" cy="69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Lenguaje While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1888100" y="3692600"/>
            <a:ext cx="3514800" cy="108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3950"/>
              <a:t>λ–Cálculo</a:t>
            </a:r>
            <a:endParaRPr b="1" sz="5500"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43563"/>
            <a:ext cx="5334000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725" y="1303025"/>
            <a:ext cx="23812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5724275" y="3735475"/>
            <a:ext cx="2100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900">
                <a:latin typeface="Impact"/>
                <a:ea typeface="Impact"/>
                <a:cs typeface="Impact"/>
                <a:sym typeface="Impact"/>
              </a:rPr>
              <a:t>WHILE</a:t>
            </a:r>
            <a:endParaRPr b="1" sz="59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11">
            <a:off x="2207477" y="2962975"/>
            <a:ext cx="827200" cy="827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">
            <a:off x="4040624" y="3466103"/>
            <a:ext cx="1362275" cy="1362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">
            <a:off x="5607500" y="1937426"/>
            <a:ext cx="827200" cy="827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9">
            <a:off x="6488575" y="2908277"/>
            <a:ext cx="971651" cy="971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457200" y="0"/>
            <a:ext cx="7571100" cy="69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Lenguaje While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925" y="776413"/>
            <a:ext cx="3590675" cy="3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2488175" y="4164099"/>
            <a:ext cx="2367900" cy="97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Asignaciones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4856075" y="4164100"/>
            <a:ext cx="222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latin typeface="Calibri"/>
                <a:ea typeface="Calibri"/>
                <a:cs typeface="Calibri"/>
                <a:sym typeface="Calibri"/>
              </a:rPr>
              <a:t>Bucle While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457200" y="0"/>
            <a:ext cx="7571100" cy="69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990"/>
              <a:buNone/>
            </a:pPr>
            <a:r>
              <a:rPr lang="es" sz="3160"/>
              <a:t>Relación entre una función y su complejidad</a:t>
            </a:r>
            <a:endParaRPr sz="2560"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457200" y="1165488"/>
            <a:ext cx="8229600" cy="402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Para un programa P, con entrada X1=n que calcula la función H(n) y tiene complejidad T(n), dar una relación entre H(n) y T(n).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Dos casos…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s"/>
              <a:t>P calcula solo H(n).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s"/>
              <a:t>P calcula otras más funciones a parte de H(n).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075" y="2317050"/>
            <a:ext cx="2443025" cy="16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